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sldIdLst>
    <p:sldId id="256" r:id="rId2"/>
    <p:sldId id="263" r:id="rId3"/>
    <p:sldId id="262" r:id="rId4"/>
    <p:sldId id="265" r:id="rId5"/>
    <p:sldId id="260" r:id="rId6"/>
    <p:sldId id="257" r:id="rId7"/>
    <p:sldId id="264" r:id="rId8"/>
    <p:sldId id="271" r:id="rId9"/>
    <p:sldId id="266" r:id="rId10"/>
    <p:sldId id="280" r:id="rId11"/>
    <p:sldId id="289" r:id="rId12"/>
    <p:sldId id="267" r:id="rId13"/>
    <p:sldId id="281" r:id="rId14"/>
    <p:sldId id="283" r:id="rId15"/>
    <p:sldId id="268" r:id="rId16"/>
    <p:sldId id="292" r:id="rId17"/>
    <p:sldId id="269" r:id="rId18"/>
    <p:sldId id="270" r:id="rId19"/>
    <p:sldId id="296" r:id="rId20"/>
    <p:sldId id="272" r:id="rId21"/>
    <p:sldId id="291" r:id="rId22"/>
    <p:sldId id="273" r:id="rId23"/>
    <p:sldId id="274" r:id="rId24"/>
    <p:sldId id="275" r:id="rId25"/>
    <p:sldId id="276" r:id="rId26"/>
    <p:sldId id="277" r:id="rId27"/>
    <p:sldId id="297" r:id="rId28"/>
    <p:sldId id="279" r:id="rId29"/>
    <p:sldId id="284" r:id="rId30"/>
    <p:sldId id="290" r:id="rId31"/>
    <p:sldId id="285" r:id="rId32"/>
    <p:sldId id="287" r:id="rId33"/>
    <p:sldId id="286" r:id="rId34"/>
    <p:sldId id="288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4660"/>
  </p:normalViewPr>
  <p:slideViewPr>
    <p:cSldViewPr>
      <p:cViewPr varScale="1">
        <p:scale>
          <a:sx n="65" d="100"/>
          <a:sy n="65" d="100"/>
        </p:scale>
        <p:origin x="-4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246F4-F96A-4CF3-8B4D-C366FA8D10E0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5D04E-E71B-44E2-AE57-6D7981A364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s://static9.depositphotos.com/1395795/1115/v/950/depositphotos_11158733-stock-illustration-kid-scrapbook-with-blank-frame.jpg"/>
          <p:cNvPicPr>
            <a:picLocks noChangeAspect="1" noChangeArrowheads="1"/>
          </p:cNvPicPr>
          <p:nvPr/>
        </p:nvPicPr>
        <p:blipFill>
          <a:blip r:embed="rId2"/>
          <a:srcRect l="2199" r="3225"/>
          <a:stretch>
            <a:fillRect/>
          </a:stretch>
        </p:blipFill>
        <p:spPr bwMode="auto">
          <a:xfrm>
            <a:off x="0" y="0"/>
            <a:ext cx="921550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071546"/>
            <a:ext cx="7715304" cy="1894362"/>
          </a:xfrm>
        </p:spPr>
        <p:txBody>
          <a:bodyPr>
            <a:noAutofit/>
          </a:bodyPr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Comic Sans MS" pitchFamily="66" charset="0"/>
              </a:rPr>
              <a:t>ТЕМА:</a:t>
            </a: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Влияние устного народного творчества на развитие речи детей дошкольного возраста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6286520"/>
            <a:ext cx="4786346" cy="57148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Подготовила: Зубкова Н.В.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425_0903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85720" y="357167"/>
            <a:ext cx="4143372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170425_091415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214282" y="3571876"/>
            <a:ext cx="4214842" cy="3053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70425_091440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714876" y="357166"/>
            <a:ext cx="4114742" cy="3000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0170425_091805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714876" y="3571876"/>
            <a:ext cx="4124243" cy="309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Двойная волна 7"/>
          <p:cNvSpPr/>
          <p:nvPr/>
        </p:nvSpPr>
        <p:spPr>
          <a:xfrm>
            <a:off x="2500298" y="2928934"/>
            <a:ext cx="4143404" cy="1214446"/>
          </a:xfrm>
          <a:prstGeom prst="double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Отгадываем загадки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80314_071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358246" cy="6268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Двойная волна 5"/>
          <p:cNvSpPr/>
          <p:nvPr/>
        </p:nvSpPr>
        <p:spPr>
          <a:xfrm>
            <a:off x="2857488" y="5786454"/>
            <a:ext cx="3857652" cy="1071546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«Отгадай-ка»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543956" cy="13827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/>
              <a:t>Сказка </a:t>
            </a:r>
            <a:r>
              <a:rPr lang="ru-RU" sz="2800" dirty="0" smtClean="0"/>
              <a:t>—прозаическое либо стихотворное произведение волшебного характера, обычно со счастливым концом.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Сказки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8114" name="Picture 2" descr="http://www.v3toys.ru/kiwi-public-data/Kiwi_Img/C260-26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857496"/>
            <a:ext cx="5139279" cy="3554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N13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57158" y="214290"/>
            <a:ext cx="4071966" cy="3053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132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643438" y="214290"/>
            <a:ext cx="4071966" cy="3053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N1330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357158" y="3500438"/>
            <a:ext cx="4095778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N1339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643438" y="3500438"/>
            <a:ext cx="4119592" cy="3089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786050" y="2928934"/>
            <a:ext cx="3786214" cy="9286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Поможем сказочным героям вместе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403_0937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163006" cy="3175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170403_094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86248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0170403_094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626" y="3500438"/>
            <a:ext cx="4190998" cy="3143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20170403_094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8"/>
            <a:ext cx="4286280" cy="3143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перфолента 10"/>
          <p:cNvSpPr/>
          <p:nvPr/>
        </p:nvSpPr>
        <p:spPr>
          <a:xfrm>
            <a:off x="2857488" y="3071810"/>
            <a:ext cx="3571900" cy="1071570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Comic Sans MS" pitchFamily="66" charset="0"/>
              </a:rPr>
              <a:t>Вместе смотрим сказку</a:t>
            </a:r>
            <a:endParaRPr lang="ru-RU" sz="22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600200"/>
            <a:ext cx="4686304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err="1" smtClean="0"/>
              <a:t>Заклички</a:t>
            </a:r>
            <a:r>
              <a:rPr lang="ru-RU" sz="2800" dirty="0" smtClean="0"/>
              <a:t> – небольшие песенки, предназначенные для распевания группой детей. Многие из них сопровождаются игровыми действиями, имитирующими процесс крестьянского труда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Заклички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9138" name="Picture 2" descr="https://fs00.infourok.ru/images/doc/129/151146/img11.jpg"/>
          <p:cNvPicPr>
            <a:picLocks noChangeAspect="1" noChangeArrowheads="1"/>
          </p:cNvPicPr>
          <p:nvPr/>
        </p:nvPicPr>
        <p:blipFill>
          <a:blip r:embed="rId2"/>
          <a:srcRect l="49948"/>
          <a:stretch>
            <a:fillRect/>
          </a:stretch>
        </p:blipFill>
        <p:spPr bwMode="auto">
          <a:xfrm>
            <a:off x="571472" y="1428736"/>
            <a:ext cx="3286148" cy="4924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320_101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143248"/>
            <a:ext cx="4714875" cy="3536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20180320_101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3786190"/>
            <a:ext cx="3857652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Ветер, ветер, </a:t>
            </a:r>
            <a:r>
              <a:rPr lang="ru-RU" sz="2400" dirty="0" err="1" smtClean="0">
                <a:solidFill>
                  <a:srgbClr val="002060"/>
                </a:solidFill>
                <a:latin typeface="Comic Sans MS" pitchFamily="66" charset="0"/>
              </a:rPr>
              <a:t>ветродуй</a:t>
            </a: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Тучки собери, задуй!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Угони их все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За седые горы,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Просветлеют пусть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Золотые просторы!</a:t>
            </a:r>
            <a:endParaRPr lang="ru-RU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785794"/>
            <a:ext cx="3643338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Ты, туман молочный,</a:t>
            </a:r>
          </a:p>
          <a:p>
            <a:r>
              <a:rPr lang="ru-RU" sz="2400" dirty="0" smtClean="0">
                <a:latin typeface="Comic Sans MS" pitchFamily="66" charset="0"/>
              </a:rPr>
              <a:t>Не тумань мне очи,</a:t>
            </a:r>
          </a:p>
          <a:p>
            <a:r>
              <a:rPr lang="ru-RU" sz="2400" dirty="0" smtClean="0">
                <a:latin typeface="Comic Sans MS" pitchFamily="66" charset="0"/>
              </a:rPr>
              <a:t>Не тумань окошко,</a:t>
            </a:r>
          </a:p>
          <a:p>
            <a:r>
              <a:rPr lang="ru-RU" sz="2400" dirty="0" smtClean="0">
                <a:latin typeface="Comic Sans MS" pitchFamily="66" charset="0"/>
              </a:rPr>
              <a:t>Покажи дорожку!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02"/>
            <a:ext cx="42576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    </a:t>
            </a:r>
            <a:r>
              <a:rPr lang="ru-RU" sz="2800" b="1" dirty="0" err="1" smtClean="0"/>
              <a:t>Пестушка</a:t>
            </a:r>
            <a:r>
              <a:rPr lang="ru-RU" sz="2800" dirty="0" smtClean="0"/>
              <a:t> - короткий стихотворный напев нянюшек и матерей, каким они сопровождают действия ребенка, которые он совершает в самом начале своей жизни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Пестушки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2143116"/>
            <a:ext cx="470346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У волка боли,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У медведя боли,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У лисы боли,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А у Сашеньки заживи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600200"/>
            <a:ext cx="5400684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/>
              <a:t>Считалки</a:t>
            </a:r>
            <a:r>
              <a:rPr lang="ru-RU" sz="2800" dirty="0" smtClean="0"/>
              <a:t> —это небольшие стихотворные тексты с четкой </a:t>
            </a:r>
            <a:r>
              <a:rPr lang="ru-RU" sz="2800" dirty="0" err="1" smtClean="0"/>
              <a:t>рифмо-ритмической</a:t>
            </a:r>
            <a:r>
              <a:rPr lang="ru-RU" sz="2800" dirty="0" smtClean="0"/>
              <a:t> структурой в шутливой форме, предназначенные для случайного избрания (обычно одного) участника из множества.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Считалки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0162" name="Picture 2" descr="http://michutka.3dn.ru/96/52.jpg"/>
          <p:cNvPicPr>
            <a:picLocks noChangeAspect="1" noChangeArrowheads="1"/>
          </p:cNvPicPr>
          <p:nvPr/>
        </p:nvPicPr>
        <p:blipFill>
          <a:blip r:embed="rId2"/>
          <a:srcRect b="3151"/>
          <a:stretch>
            <a:fillRect/>
          </a:stretch>
        </p:blipFill>
        <p:spPr bwMode="auto">
          <a:xfrm>
            <a:off x="357158" y="1643050"/>
            <a:ext cx="3429024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403_0919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20180403_092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429000"/>
            <a:ext cx="4319559" cy="322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20180403_092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4209995" cy="3157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180403_092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429000"/>
            <a:ext cx="4214842" cy="316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Волна 7"/>
          <p:cNvSpPr/>
          <p:nvPr/>
        </p:nvSpPr>
        <p:spPr>
          <a:xfrm>
            <a:off x="2857488" y="3143248"/>
            <a:ext cx="3714776" cy="1143008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Раз, два, три, четыре, пять…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Объединить усилия педагогов и родителей по воспитанию детей с помощью произведений устного народного творчества.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Развить творческие, познавательные, коммуникативные способности детей на основе устного народного творчества.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4500" u="sng" dirty="0" smtClean="0">
                <a:solidFill>
                  <a:srgbClr val="FF0000"/>
                </a:solidFill>
                <a:latin typeface="Comic Sans MS" pitchFamily="66" charset="0"/>
              </a:rPr>
              <a:t>Цели:</a:t>
            </a:r>
            <a:endParaRPr lang="ru-RU" sz="45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0_ff9b0_c05c7591_orig.jp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4" y="5214950"/>
            <a:ext cx="1643050" cy="16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532924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    Былины</a:t>
            </a:r>
            <a:r>
              <a:rPr lang="ru-RU" sz="2800" dirty="0" smtClean="0"/>
              <a:t> – древнерусские эпические песни-сказания, воспеванием подвигов богатырей отражавшие исторические события 11 – 16 веков</a:t>
            </a:r>
            <a:endParaRPr lang="ru-RU" sz="2800" dirty="0"/>
          </a:p>
        </p:txBody>
      </p:sp>
      <p:pic>
        <p:nvPicPr>
          <p:cNvPr id="222210" name="Picture 2" descr="https://ozon-st.cdn.ngenix.net/multimedia/1014018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214422"/>
            <a:ext cx="3441307" cy="539812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Былины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«Три поросёнка»</a:t>
            </a:r>
            <a:endParaRPr lang="ru-RU" dirty="0"/>
          </a:p>
        </p:txBody>
      </p:sp>
      <p:pic>
        <p:nvPicPr>
          <p:cNvPr id="4" name="Содержимое 3" descr="IMG_20180320_101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428736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600200"/>
            <a:ext cx="4257676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err="1" smtClean="0"/>
              <a:t>Потешки</a:t>
            </a:r>
            <a:r>
              <a:rPr lang="ru-RU" sz="2800" dirty="0" smtClean="0"/>
              <a:t> — короткие стишки (реже песенки), предназначенные для развлечения детей младенческого возраста и сопровождающиеся элементарными игровыми движениями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Потешки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8354" name="Picture 2" descr="https://ozon-st.cdn.ngenix.net/multimedia/10124041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3357585" cy="5165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Скороговорки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://img1.labirint.ru/books/210169/scrn_big_1.jpg"/>
          <p:cNvPicPr>
            <a:picLocks noChangeAspect="1" noChangeArrowheads="1"/>
          </p:cNvPicPr>
          <p:nvPr/>
        </p:nvPicPr>
        <p:blipFill>
          <a:blip r:embed="rId2"/>
          <a:srcRect r="50813"/>
          <a:stretch>
            <a:fillRect/>
          </a:stretch>
        </p:blipFill>
        <p:spPr bwMode="auto">
          <a:xfrm>
            <a:off x="4786314" y="1285860"/>
            <a:ext cx="3714776" cy="5145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1785926"/>
            <a:ext cx="47149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/>
              <a:t>Скороговорка</a:t>
            </a:r>
            <a:r>
              <a:rPr lang="ru-RU" sz="2800" dirty="0" smtClean="0"/>
              <a:t> — короткая, синтаксически правильная фраза на любом языке с искусственно усложнённой артикуляцией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Пословицы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57298"/>
            <a:ext cx="892971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/>
              <a:t>Пословица</a:t>
            </a:r>
            <a:r>
              <a:rPr lang="ru-RU" sz="2300" dirty="0" smtClean="0"/>
              <a:t> — малая форма народного поэтического творчества, облачённая в краткое, ритмизованное изречение, несущее обобщённую мысль, вывод, иносказание с дидактическим уклоном.</a:t>
            </a:r>
            <a:endParaRPr lang="ru-RU" sz="2300" dirty="0"/>
          </a:p>
        </p:txBody>
      </p:sp>
      <p:pic>
        <p:nvPicPr>
          <p:cNvPr id="3074" name="Picture 2" descr="http://sakura-marypoppins.by/wp-content/uploads/2016/06/photo_462.jpg"/>
          <p:cNvPicPr>
            <a:picLocks noChangeAspect="1" noChangeArrowheads="1"/>
          </p:cNvPicPr>
          <p:nvPr/>
        </p:nvPicPr>
        <p:blipFill>
          <a:blip r:embed="rId2"/>
          <a:srcRect t="10163" b="8536"/>
          <a:stretch>
            <a:fillRect/>
          </a:stretch>
        </p:blipFill>
        <p:spPr bwMode="auto">
          <a:xfrm>
            <a:off x="1428728" y="2571744"/>
            <a:ext cx="6000792" cy="3974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Поговорки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285860"/>
            <a:ext cx="87154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/>
              <a:t>Поговорка </a:t>
            </a:r>
            <a:r>
              <a:rPr lang="ru-RU" sz="2500" dirty="0" smtClean="0"/>
              <a:t>— словосочетание, отражающее какое-либо явление жизни, один из малых жанров фольклора. Часто имеет юмористический характер</a:t>
            </a:r>
            <a:endParaRPr lang="ru-RU" sz="2500" dirty="0"/>
          </a:p>
        </p:txBody>
      </p:sp>
      <p:pic>
        <p:nvPicPr>
          <p:cNvPr id="2050" name="Picture 2" descr="http://artyushenkooleg.ru/wp-oleg/wp-content/uploads/2017/01/poslovitsy-i-pogovork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00306"/>
            <a:ext cx="5715040" cy="3881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Колыбельные песни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715016"/>
            <a:ext cx="8572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/>
              <a:t>Колыбельная песня </a:t>
            </a:r>
            <a:r>
              <a:rPr lang="ru-RU" sz="2500" dirty="0" smtClean="0"/>
              <a:t>— </a:t>
            </a:r>
            <a:r>
              <a:rPr lang="ru-RU" sz="2500" dirty="0" err="1" smtClean="0"/>
              <a:t>песня</a:t>
            </a:r>
            <a:r>
              <a:rPr lang="ru-RU" sz="2500" dirty="0" smtClean="0"/>
              <a:t>, исполняемая матерью или нянькой при укачивании ребёнка</a:t>
            </a:r>
            <a:endParaRPr lang="ru-RU" sz="2500" dirty="0"/>
          </a:p>
        </p:txBody>
      </p:sp>
      <p:pic>
        <p:nvPicPr>
          <p:cNvPr id="1026" name="Picture 2" descr="https://img1.labirint.ru/books/37883/scrn_big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6000792" cy="4361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1122_114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285728"/>
            <a:ext cx="4191030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20171122_114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3434349" cy="4579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20171122_114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3571876"/>
            <a:ext cx="4114744" cy="308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171122_1148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2714620"/>
            <a:ext cx="2907568" cy="3876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Народные игры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786454"/>
            <a:ext cx="8572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/>
              <a:t>Народные игры </a:t>
            </a:r>
            <a:r>
              <a:rPr lang="ru-RU" sz="2500" dirty="0" smtClean="0"/>
              <a:t>– это яркое выражение играющего в них народа, отражение этноса в  целом и истории его развития</a:t>
            </a:r>
            <a:endParaRPr lang="ru-RU" sz="2500" dirty="0"/>
          </a:p>
        </p:txBody>
      </p:sp>
      <p:pic>
        <p:nvPicPr>
          <p:cNvPr id="34818" name="Picture 2" descr="https://ds02.infourok.ru/uploads/ex/04b3/0008559a-3f94f1e6/img25.jpg"/>
          <p:cNvPicPr>
            <a:picLocks noChangeAspect="1" noChangeArrowheads="1"/>
          </p:cNvPicPr>
          <p:nvPr/>
        </p:nvPicPr>
        <p:blipFill>
          <a:blip r:embed="rId2"/>
          <a:srcRect l="11352" t="39355" r="14858" b="6154"/>
          <a:stretch>
            <a:fillRect/>
          </a:stretch>
        </p:blipFill>
        <p:spPr bwMode="auto">
          <a:xfrm>
            <a:off x="928662" y="1500174"/>
            <a:ext cx="7223176" cy="400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206_100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85728"/>
            <a:ext cx="4286280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170413_104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1"/>
            <a:ext cx="4136249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70413_113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8999"/>
            <a:ext cx="4357686" cy="3214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0170413_1139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4143404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428860" y="2928934"/>
            <a:ext cx="4429156" cy="1000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Учимся играя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u="sng" dirty="0" smtClean="0">
                <a:solidFill>
                  <a:srgbClr val="FF0000"/>
                </a:solidFill>
                <a:latin typeface="Comic Sans MS" pitchFamily="66" charset="0"/>
              </a:rPr>
              <a:t>Задачи:</a:t>
            </a:r>
            <a:endParaRPr lang="ru-RU" sz="48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928802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Освоение разговорной, монологической, диалогической речи,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Расширение словарного запаса,</a:t>
            </a:r>
          </a:p>
          <a:p>
            <a:r>
              <a:rPr lang="ru-RU" dirty="0" smtClean="0">
                <a:latin typeface="Comic Sans MS" pitchFamily="66" charset="0"/>
              </a:rPr>
              <a:t>Воспитание звуковой культуры,</a:t>
            </a:r>
          </a:p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Формирование связной речи,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Расширение представлений детей о разных формах контроля.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0_ff9b0_c05c7591_orig.jp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214946"/>
            <a:ext cx="1643054" cy="1643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80320_111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357586" cy="4476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20180320_112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00438"/>
            <a:ext cx="4214842" cy="316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180320_112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14290"/>
            <a:ext cx="4286280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Театр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00174"/>
            <a:ext cx="85011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Театр</a:t>
            </a:r>
            <a:r>
              <a:rPr lang="ru-RU" sz="2600" dirty="0" smtClean="0"/>
              <a:t> – это удивительный дом, где показывают спектакли, сказки, где танцуют и поют, рассказывают стихи</a:t>
            </a:r>
            <a:endParaRPr lang="ru-RU" sz="2600" dirty="0"/>
          </a:p>
        </p:txBody>
      </p:sp>
      <p:pic>
        <p:nvPicPr>
          <p:cNvPr id="37890" name="Picture 2" descr="https://ds03.infourok.ru/uploads/ex/07af/0000cafe-fc035d02/hello_html_a4e4b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357430"/>
            <a:ext cx="8543925" cy="4181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60913_095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3809994" cy="2857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60914_18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429000"/>
            <a:ext cx="4191029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0161208_075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31002" y="916765"/>
            <a:ext cx="4476782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Выноска-облако 8"/>
          <p:cNvSpPr/>
          <p:nvPr/>
        </p:nvSpPr>
        <p:spPr>
          <a:xfrm>
            <a:off x="0" y="4857760"/>
            <a:ext cx="4214810" cy="1785950"/>
          </a:xfrm>
          <a:prstGeom prst="cloudCallout">
            <a:avLst>
              <a:gd name="adj1" fmla="val 54165"/>
              <a:gd name="adj2" fmla="val -8007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Наш пальчиковый театр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69"/>
          <a:stretch>
            <a:fillRect/>
          </a:stretch>
        </p:blipFill>
        <p:spPr>
          <a:xfrm>
            <a:off x="214282" y="3500438"/>
            <a:ext cx="4262972" cy="3054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N2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89"/>
            <a:ext cx="4286280" cy="3214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N25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214842" cy="3161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2532.JPG"/>
          <p:cNvPicPr>
            <a:picLocks noChangeAspect="1"/>
          </p:cNvPicPr>
          <p:nvPr/>
        </p:nvPicPr>
        <p:blipFill>
          <a:blip r:embed="rId5" cstate="print"/>
          <a:srcRect t="4515"/>
          <a:stretch>
            <a:fillRect/>
          </a:stretch>
        </p:blipFill>
        <p:spPr>
          <a:xfrm>
            <a:off x="4543684" y="3500438"/>
            <a:ext cx="4319248" cy="309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Двойная волна 7"/>
          <p:cNvSpPr/>
          <p:nvPr/>
        </p:nvSpPr>
        <p:spPr>
          <a:xfrm>
            <a:off x="2786050" y="2928934"/>
            <a:ext cx="3286148" cy="1000132"/>
          </a:xfrm>
          <a:prstGeom prst="doubleWav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Наш театр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97" r="8854"/>
          <a:stretch>
            <a:fillRect/>
          </a:stretch>
        </p:blipFill>
        <p:spPr>
          <a:xfrm>
            <a:off x="4572000" y="3643314"/>
            <a:ext cx="4286280" cy="2821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3188.JPG"/>
          <p:cNvPicPr>
            <a:picLocks noChangeAspect="1"/>
          </p:cNvPicPr>
          <p:nvPr/>
        </p:nvPicPr>
        <p:blipFill>
          <a:blip r:embed="rId3" cstate="print"/>
          <a:srcRect l="15666"/>
          <a:stretch>
            <a:fillRect/>
          </a:stretch>
        </p:blipFill>
        <p:spPr>
          <a:xfrm>
            <a:off x="214282" y="3357562"/>
            <a:ext cx="4500594" cy="3001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3216.JPG"/>
          <p:cNvPicPr>
            <a:picLocks noChangeAspect="1"/>
          </p:cNvPicPr>
          <p:nvPr/>
        </p:nvPicPr>
        <p:blipFill>
          <a:blip r:embed="rId4" cstate="print"/>
          <a:srcRect l="15666"/>
          <a:stretch>
            <a:fillRect/>
          </a:stretch>
        </p:blipFill>
        <p:spPr>
          <a:xfrm>
            <a:off x="214282" y="285728"/>
            <a:ext cx="4230319" cy="2821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3211.JPG"/>
          <p:cNvPicPr>
            <a:picLocks noChangeAspect="1"/>
          </p:cNvPicPr>
          <p:nvPr/>
        </p:nvPicPr>
        <p:blipFill>
          <a:blip r:embed="rId5" cstate="print"/>
          <a:srcRect l="14242"/>
          <a:stretch>
            <a:fillRect/>
          </a:stretch>
        </p:blipFill>
        <p:spPr>
          <a:xfrm>
            <a:off x="4071934" y="428604"/>
            <a:ext cx="4792211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Двойная волна 7"/>
          <p:cNvSpPr/>
          <p:nvPr/>
        </p:nvSpPr>
        <p:spPr>
          <a:xfrm>
            <a:off x="2571736" y="3286124"/>
            <a:ext cx="3929090" cy="1000132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Ставим </a:t>
            </a:r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  <a:latin typeface="Comic Sans MS" pitchFamily="66" charset="0"/>
              </a:rPr>
              <a:t>Заюшкину</a:t>
            </a:r>
            <a:r>
              <a:rPr lang="ru-RU" sz="2800" smtClean="0">
                <a:solidFill>
                  <a:schemeClr val="tx1"/>
                </a:solidFill>
                <a:latin typeface="Comic Sans MS" pitchFamily="66" charset="0"/>
              </a:rPr>
              <a:t> избушку</a:t>
            </a:r>
            <a:r>
              <a:rPr lang="ru-RU" sz="2800" smtClean="0">
                <a:solidFill>
                  <a:schemeClr val="tx1"/>
                </a:solidFill>
                <a:latin typeface="Comic Sans MS" pitchFamily="66" charset="0"/>
              </a:rPr>
              <a:t>»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u="sng" dirty="0" smtClean="0">
                <a:solidFill>
                  <a:schemeClr val="accent1"/>
                </a:solidFill>
                <a:latin typeface="Comic Sans MS" pitchFamily="66" charset="0"/>
                <a:ea typeface="+mj-ea"/>
                <a:cs typeface="+mj-cs"/>
              </a:rPr>
              <a:t>Работа с родителями</a:t>
            </a:r>
            <a:endParaRPr kumimoji="0" lang="ru-RU" sz="44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Рисунок 5" descr="IMG_20180314_071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350174"/>
            <a:ext cx="7343768" cy="536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306_125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3750495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20180313_124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018230"/>
            <a:ext cx="4643470" cy="3482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00548" y="928670"/>
            <a:ext cx="49434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u="sng" dirty="0" smtClean="0">
                <a:solidFill>
                  <a:schemeClr val="accent1"/>
                </a:solidFill>
                <a:latin typeface="Comic Sans MS" pitchFamily="66" charset="0"/>
                <a:ea typeface="+mj-ea"/>
                <a:cs typeface="+mj-cs"/>
              </a:rPr>
              <a:t>Работа с родителями</a:t>
            </a:r>
            <a:endParaRPr kumimoji="0" lang="ru-RU" sz="44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Фольклор значительно влияет на: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Развитие речи детей,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Украшает и обогащает речь ребенка, расширяет словарный запас, расширяет воображение, связную речь,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00B050"/>
                </a:solidFill>
              </a:rPr>
              <a:t>Укрепляет артикуляционный аппарат,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Совершенствует фонематический слух,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Помогает работе над произношением,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Дает образцы для составления описательных рассказов,</a:t>
            </a:r>
          </a:p>
          <a:p>
            <a:pPr>
              <a:buFont typeface="Arial" charset="0"/>
              <a:buChar char="•"/>
            </a:pPr>
            <a:r>
              <a:rPr lang="ru-RU" dirty="0" smtClean="0"/>
              <a:t>Способствует развитию памяти.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4500" u="sng" dirty="0" smtClean="0">
                <a:solidFill>
                  <a:srgbClr val="FF0000"/>
                </a:solidFill>
                <a:latin typeface="Comic Sans MS" pitchFamily="66" charset="0"/>
              </a:rPr>
              <a:t>Выводы:</a:t>
            </a:r>
            <a:endParaRPr lang="ru-RU" sz="45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Актуальность темы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428736"/>
            <a:ext cx="85725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Проблема развития речи – актуальная проблема сегодняшнего дня.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Дошкольный возраст имеет особое значение для речевого развития ребенка. Главная задача педагога в области развития речи детей дошкольного возраста – помочь им в освоении разговорной речи, родного языка. Использование в работе с детьми устного народного творчества создает уникальные условия для развития речи, мышления детей, мотивации поведения, накопления положительного морального опыта в межличностных отношениях. Дети хорошо воспринимают фольклорные произведения благодаря их мягкому юмору, ненавязчивому дидактизму и знакомым жизненным ситуациям. Через устное народное творчество ребенок не только овладевает родным языком но и, осваивая его красоту, лаконичность, приобщается к культуре своего народа, получает первые впечатления о ней. А между тем, правильно поставленная речь является одним из залогов успешности человека в современном мире. Грамотная, эмоционально насыщенная речь позволит быстро и легко находить общий язык с любыми людьми. Поэтому, считаю необходимым </a:t>
            </a:r>
            <a:r>
              <a:rPr lang="ru-RU" dirty="0" err="1" smtClean="0">
                <a:latin typeface="Comic Sans MS" pitchFamily="66" charset="0"/>
              </a:rPr>
              <a:t>наинать</a:t>
            </a:r>
            <a:r>
              <a:rPr lang="ru-RU" dirty="0" smtClean="0">
                <a:latin typeface="Comic Sans MS" pitchFamily="66" charset="0"/>
              </a:rPr>
              <a:t> знакомить детей с фольклорными произведениями как можно раньше. 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336971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70C0"/>
                </a:solidFill>
                <a:latin typeface="Comic Sans MS" pitchFamily="66" charset="0"/>
              </a:rPr>
              <a:t>Что такое устное народное творчество?</a:t>
            </a:r>
            <a:endParaRPr lang="ru-RU" b="1" u="sng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85736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Comic Sans MS" pitchFamily="66" charset="0"/>
              </a:rPr>
              <a:t>«Устное» – передавалось из «уст в уста», так как раньше не записывалось.</a:t>
            </a:r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«Народное» – создано каким-либо народом: русским, татарским.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«Творчество» – это когда что-то придумывают, творят.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sova-animatsionnaya-kartinka-009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714884"/>
            <a:ext cx="1714500" cy="185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572428" cy="114300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tx2"/>
                </a:solidFill>
                <a:latin typeface="Comic Sans MS" pitchFamily="66" charset="0"/>
              </a:rPr>
              <a:t>Развивающая среда группы</a:t>
            </a:r>
            <a:endParaRPr lang="ru-RU" u="sng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20160913_095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4286256"/>
            <a:ext cx="3143240" cy="2357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161208_075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38053" y="2491377"/>
            <a:ext cx="3929092" cy="2946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70310_064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1643050"/>
            <a:ext cx="3214710" cy="241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572428" cy="114300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tx2"/>
                </a:solidFill>
                <a:latin typeface="Comic Sans MS" pitchFamily="66" charset="0"/>
              </a:rPr>
              <a:t>Развивающая среда группы</a:t>
            </a:r>
            <a:endParaRPr lang="ru-RU" u="sng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DSCN1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000504"/>
            <a:ext cx="3238523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N1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357298"/>
            <a:ext cx="3214709" cy="241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1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736"/>
            <a:ext cx="3071834" cy="2303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_0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000504"/>
            <a:ext cx="3643338" cy="2422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73829" y="2714620"/>
            <a:ext cx="3269807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Устное народное творчество</a:t>
            </a:r>
            <a:endParaRPr lang="ru-RU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10" name="Прямая со стрелкой 9"/>
          <p:cNvCxnSpPr>
            <a:endCxn id="15" idx="4"/>
          </p:cNvCxnSpPr>
          <p:nvPr/>
        </p:nvCxnSpPr>
        <p:spPr>
          <a:xfrm rot="10800000">
            <a:off x="1252200" y="1355208"/>
            <a:ext cx="1676727" cy="13594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 rot="20739072">
            <a:off x="110434" y="230028"/>
            <a:ext cx="2000264" cy="1143008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Загадки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071670" y="357166"/>
            <a:ext cx="2000264" cy="11430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Сказки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V="1">
            <a:off x="2713818" y="1786720"/>
            <a:ext cx="1214446" cy="4984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3714744" y="1071546"/>
            <a:ext cx="2143140" cy="114300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err="1" smtClean="0">
                <a:solidFill>
                  <a:schemeClr val="tx1"/>
                </a:solidFill>
              </a:rPr>
              <a:t>Заклички</a:t>
            </a:r>
            <a:endParaRPr lang="ru-RU" sz="2600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>
            <a:endCxn id="19" idx="4"/>
          </p:cNvCxnSpPr>
          <p:nvPr/>
        </p:nvCxnSpPr>
        <p:spPr>
          <a:xfrm rot="5400000" flipH="1" flipV="1">
            <a:off x="4429124" y="2285992"/>
            <a:ext cx="428628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 rot="909546">
            <a:off x="7029089" y="1384632"/>
            <a:ext cx="2000264" cy="11430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Пестушки</a:t>
            </a:r>
            <a:endParaRPr lang="ru-RU" sz="2200" dirty="0">
              <a:solidFill>
                <a:schemeClr val="tx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929322" y="2000240"/>
            <a:ext cx="1071570" cy="714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214282" y="2357430"/>
            <a:ext cx="2000264" cy="11430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tx1"/>
                </a:solidFill>
              </a:rPr>
              <a:t>Считалки</a:t>
            </a:r>
            <a:endParaRPr lang="ru-RU" sz="2300" dirty="0">
              <a:solidFill>
                <a:schemeClr val="tx1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2285984" y="2928934"/>
            <a:ext cx="581028" cy="809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5643570" y="285728"/>
            <a:ext cx="2000264" cy="11430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Былины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 rot="21212417">
            <a:off x="343667" y="3966519"/>
            <a:ext cx="2000264" cy="11430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</a:rPr>
              <a:t>Потешки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rot="217651">
            <a:off x="6540978" y="2792550"/>
            <a:ext cx="2500330" cy="114300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Скороговорки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714612" y="4286256"/>
            <a:ext cx="2500330" cy="11430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Пословицы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 rot="21346966">
            <a:off x="895867" y="5305337"/>
            <a:ext cx="2500330" cy="114300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Поговорки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 rot="190388">
            <a:off x="6387668" y="4068829"/>
            <a:ext cx="2500330" cy="11430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Колыбельные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 rot="10800000" flipV="1">
            <a:off x="2214546" y="3643314"/>
            <a:ext cx="714380" cy="5715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2035951" y="4036223"/>
            <a:ext cx="1643074" cy="8572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3750463" y="3964785"/>
            <a:ext cx="571504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37" idx="1"/>
          </p:cNvCxnSpPr>
          <p:nvPr/>
        </p:nvCxnSpPr>
        <p:spPr>
          <a:xfrm>
            <a:off x="5786446" y="3643314"/>
            <a:ext cx="991111" cy="5445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6143636" y="3071810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 flipH="1" flipV="1">
            <a:off x="5317337" y="1754969"/>
            <a:ext cx="1223970" cy="5715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58" idx="1"/>
          </p:cNvCxnSpPr>
          <p:nvPr/>
        </p:nvCxnSpPr>
        <p:spPr>
          <a:xfrm rot="16200000" flipH="1">
            <a:off x="5171453" y="3972554"/>
            <a:ext cx="1881902" cy="12234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6357950" y="5357826"/>
            <a:ext cx="2500330" cy="11430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Народные игры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071934" y="5429264"/>
            <a:ext cx="2143140" cy="114300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Театр</a:t>
            </a:r>
            <a:endParaRPr lang="ru-RU" sz="2600" dirty="0">
              <a:solidFill>
                <a:schemeClr val="tx1"/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 rot="16200000" flipH="1">
            <a:off x="4429124" y="4357694"/>
            <a:ext cx="1714512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Загадки</a:t>
            </a:r>
            <a:endParaRPr lang="ru-RU" u="sng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5329246" cy="37147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/>
              <a:t>    Загадка - </a:t>
            </a:r>
            <a:r>
              <a:rPr lang="ru-RU" sz="2800" dirty="0" smtClean="0"/>
              <a:t>выражение, в котором один предмет изображается посредством другого, имеющего с ним какое-нибудь, хотя бы отдалённое сходство; на основании этого выражения человек и должен отгадать задуманный предмет</a:t>
            </a:r>
            <a:endParaRPr lang="ru-RU" sz="2800" dirty="0"/>
          </a:p>
        </p:txBody>
      </p:sp>
      <p:pic>
        <p:nvPicPr>
          <p:cNvPr id="211970" name="Picture 2" descr="http://www.ruskid.ru/image/raskraski/rasgrad/rasgrad4.jpg"/>
          <p:cNvPicPr>
            <a:picLocks noChangeAspect="1" noChangeArrowheads="1"/>
          </p:cNvPicPr>
          <p:nvPr/>
        </p:nvPicPr>
        <p:blipFill>
          <a:blip r:embed="rId2"/>
          <a:srcRect l="2540" t="6506" r="51735" b="1486"/>
          <a:stretch>
            <a:fillRect/>
          </a:stretch>
        </p:blipFill>
        <p:spPr bwMode="auto">
          <a:xfrm>
            <a:off x="4857752" y="1285860"/>
            <a:ext cx="3786214" cy="5206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Другая 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316</TotalTime>
  <Words>744</Words>
  <Application>Microsoft Office PowerPoint</Application>
  <PresentationFormat>Экран (4:3)</PresentationFormat>
  <Paragraphs>95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Тема3</vt:lpstr>
      <vt:lpstr>ТЕМА: Влияние устного народного творчества на развитие речи детей дошкольного возраста</vt:lpstr>
      <vt:lpstr>Цели:</vt:lpstr>
      <vt:lpstr>Задачи:</vt:lpstr>
      <vt:lpstr>Актуальность темы</vt:lpstr>
      <vt:lpstr>Что такое устное народное творчество?</vt:lpstr>
      <vt:lpstr>Развивающая среда группы</vt:lpstr>
      <vt:lpstr>Развивающая среда группы</vt:lpstr>
      <vt:lpstr>Слайд 8</vt:lpstr>
      <vt:lpstr>Загадки</vt:lpstr>
      <vt:lpstr>Слайд 10</vt:lpstr>
      <vt:lpstr>Слайд 11</vt:lpstr>
      <vt:lpstr>Сказки</vt:lpstr>
      <vt:lpstr>Слайд 13</vt:lpstr>
      <vt:lpstr>Слайд 14</vt:lpstr>
      <vt:lpstr>Заклички</vt:lpstr>
      <vt:lpstr>Слайд 16</vt:lpstr>
      <vt:lpstr>Пестушки</vt:lpstr>
      <vt:lpstr>Считалки</vt:lpstr>
      <vt:lpstr>Слайд 19</vt:lpstr>
      <vt:lpstr>Былины</vt:lpstr>
      <vt:lpstr>Сказка «Три поросёнка»</vt:lpstr>
      <vt:lpstr>Потешки</vt:lpstr>
      <vt:lpstr>Скороговорки</vt:lpstr>
      <vt:lpstr>Пословицы</vt:lpstr>
      <vt:lpstr>Поговорки</vt:lpstr>
      <vt:lpstr>Колыбельные песни</vt:lpstr>
      <vt:lpstr>Слайд 27</vt:lpstr>
      <vt:lpstr>Народные игры</vt:lpstr>
      <vt:lpstr>Слайд 29</vt:lpstr>
      <vt:lpstr>Слайд 30</vt:lpstr>
      <vt:lpstr>Театр</vt:lpstr>
      <vt:lpstr>Слайд 32</vt:lpstr>
      <vt:lpstr>Слайд 33</vt:lpstr>
      <vt:lpstr>Слайд 34</vt:lpstr>
      <vt:lpstr>Слайд 35</vt:lpstr>
      <vt:lpstr>Слайд 36</vt:lpstr>
      <vt:lpstr>Выводы:</vt:lpstr>
    </vt:vector>
  </TitlesOfParts>
  <Company>MyCompany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Развитие речи детей средствами устного народного творчества</dc:title>
  <dc:creator>User</dc:creator>
  <cp:lastModifiedBy>Сергей</cp:lastModifiedBy>
  <cp:revision>34</cp:revision>
  <dcterms:created xsi:type="dcterms:W3CDTF">2018-03-24T17:45:33Z</dcterms:created>
  <dcterms:modified xsi:type="dcterms:W3CDTF">2018-05-29T19:01:42Z</dcterms:modified>
</cp:coreProperties>
</file>